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handoutMasterIdLst>
    <p:handoutMasterId r:id="rId7"/>
  </p:handoutMasterIdLst>
  <p:sldIdLst>
    <p:sldId id="383" r:id="rId2"/>
    <p:sldId id="357" r:id="rId3"/>
    <p:sldId id="358" r:id="rId4"/>
    <p:sldId id="368" r:id="rId5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8531" autoAdjust="0"/>
  </p:normalViewPr>
  <p:slideViewPr>
    <p:cSldViewPr>
      <p:cViewPr>
        <p:scale>
          <a:sx n="87" d="100"/>
          <a:sy n="87" d="100"/>
        </p:scale>
        <p:origin x="-1368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B0DCA-C3E8-47C1-AA7A-511C737319AD}" type="datetimeFigureOut">
              <a:rPr lang="uk-UA" smtClean="0"/>
              <a:pPr/>
              <a:t>22.05.2020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D5CBB-7AAC-42DD-B1BF-7107EF58B8E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595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FC8F2-AE6A-435A-9ABE-E31E77338E59}" type="datetimeFigureOut">
              <a:rPr lang="uk-UA" smtClean="0"/>
              <a:pPr/>
              <a:t>22.05.2020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229E6-13BA-440D-9286-7FBB8667117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421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5346" y="6736727"/>
            <a:ext cx="4227758" cy="117615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0B6-6635-4F87-96EA-EB04C6D184E4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3186" y="4176388"/>
            <a:ext cx="5381513" cy="2390889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0" y="975359"/>
            <a:ext cx="4800600" cy="46329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903B-0938-4E34-BFC2-E0755A5A9E7B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9" y="502023"/>
            <a:ext cx="1543050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93085" y="975360"/>
            <a:ext cx="3621965" cy="65263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551A-8992-41F8-B987-5C48D14EA4E5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DD5FB-A5DD-40FF-8780-75F24DBDDB9C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857250" y="975360"/>
            <a:ext cx="4800600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896" y="2896864"/>
            <a:ext cx="4475000" cy="3231128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6828" y="6143348"/>
            <a:ext cx="4477871" cy="111394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290CB-35FF-4F27-AAB7-FE9309542151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038-B88F-4E65-B9E4-7F13F00E95AA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57249" y="975359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975360"/>
            <a:ext cx="2510028" cy="4632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335" y="1867103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5477" y="975360"/>
            <a:ext cx="2510028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865376"/>
            <a:ext cx="2510028" cy="3657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148F-CD33-4DE5-9ED7-2B312C93EEE6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8A2C8-DF6B-4566-8110-968A591D7D63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BD9A7-7281-4BC9-854A-0320E3ED904B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22" y="2946401"/>
            <a:ext cx="2727064" cy="1677991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137" y="975360"/>
            <a:ext cx="3012814" cy="652630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824" y="4663736"/>
            <a:ext cx="2541495" cy="2852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BAD2-9E01-4997-AB49-3FBDEC7C154E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3"/>
            <a:ext cx="6858000" cy="398810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6858000" cy="515589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356381" y="1524000"/>
            <a:ext cx="3086100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415" y="1347315"/>
            <a:ext cx="2770586" cy="288402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84A9-E77D-4336-8D30-C372233A8A5B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451" y="5952561"/>
            <a:ext cx="4787654" cy="1524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6858000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6858000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6858000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6858000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4967" y="5829557"/>
            <a:ext cx="488438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976347"/>
            <a:ext cx="4800600" cy="463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9150" y="8229601"/>
            <a:ext cx="1885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92C2B2B-4FAD-47F0-A516-475D0555822C}" type="datetime1">
              <a:rPr lang="uk-UA" smtClean="0"/>
              <a:pPr/>
              <a:t>22.05.2020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" y="8229601"/>
            <a:ext cx="251460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0" y="8229601"/>
            <a:ext cx="1371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AB3E35-C21E-4549-8938-CEBEB3DD134F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верх 1"/>
          <p:cNvSpPr/>
          <p:nvPr/>
        </p:nvSpPr>
        <p:spPr>
          <a:xfrm>
            <a:off x="454358" y="535060"/>
            <a:ext cx="6287009" cy="1516660"/>
          </a:xfrm>
          <a:prstGeom prst="ribbon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1898528" y="755576"/>
            <a:ext cx="3312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Century Schoolbook" pitchFamily="18" charset="0"/>
              </a:rPr>
              <a:t>Відомий житель нашого села</a:t>
            </a:r>
          </a:p>
        </p:txBody>
      </p:sp>
      <p:pic>
        <p:nvPicPr>
          <p:cNvPr id="82946" name="Picture 2" descr="D:\Фото_Школа\Фото_книга\SAM_11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0" t="10640" b="29021"/>
          <a:stretch/>
        </p:blipFill>
        <p:spPr bwMode="auto">
          <a:xfrm>
            <a:off x="1898528" y="2915816"/>
            <a:ext cx="3424114" cy="4803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868911" y="8657167"/>
            <a:ext cx="1371600" cy="486833"/>
          </a:xfrm>
        </p:spPr>
        <p:txBody>
          <a:bodyPr/>
          <a:lstStyle/>
          <a:p>
            <a:fld id="{FCAB3E35-C21E-4549-8938-CEBEB3DD134F}" type="slidenum">
              <a:rPr lang="uk-UA" smtClean="0"/>
              <a:pPr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356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lh4.googleusercontent.com/-wIgK81Vakk4/UzrVro0b2iI/AAAAAAAAAYY/1jvYpiys7YI/s200/SAM_53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1" r="14765"/>
          <a:stretch/>
        </p:blipFill>
        <p:spPr bwMode="auto">
          <a:xfrm>
            <a:off x="4564849" y="191112"/>
            <a:ext cx="1633757" cy="212912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2776" y="17951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Century Schoolbook" pitchFamily="18" charset="0"/>
              </a:rPr>
              <a:t>Мефодовський</a:t>
            </a:r>
          </a:p>
          <a:p>
            <a:pPr algn="ctr"/>
            <a:r>
              <a:rPr lang="uk-UA" b="1" dirty="0" smtClean="0">
                <a:latin typeface="Century Schoolbook" pitchFamily="18" charset="0"/>
              </a:rPr>
              <a:t>Сергій Іванович</a:t>
            </a:r>
            <a:endParaRPr lang="uk-UA" b="1" dirty="0"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690" y="2305988"/>
            <a:ext cx="5688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entury Schoolbook" pitchFamily="18" charset="0"/>
              </a:rPr>
              <a:t>       С. І. Мефодовський </a:t>
            </a:r>
            <a:r>
              <a:rPr lang="ru-RU" sz="1400" dirty="0" err="1" smtClean="0">
                <a:latin typeface="Century Schoolbook" pitchFamily="18" charset="0"/>
              </a:rPr>
              <a:t>народився</a:t>
            </a:r>
            <a:r>
              <a:rPr lang="ru-RU" sz="1400" dirty="0" smtClean="0">
                <a:latin typeface="Century Schoolbook" pitchFamily="18" charset="0"/>
              </a:rPr>
              <a:t> 9 </a:t>
            </a:r>
            <a:r>
              <a:rPr lang="ru-RU" sz="1400" dirty="0" err="1" smtClean="0">
                <a:latin typeface="Century Schoolbook" pitchFamily="18" charset="0"/>
              </a:rPr>
              <a:t>січня</a:t>
            </a:r>
            <a:r>
              <a:rPr lang="ru-RU" sz="1400" dirty="0" smtClean="0">
                <a:latin typeface="Century Schoolbook" pitchFamily="18" charset="0"/>
              </a:rPr>
              <a:t> 1947 року </a:t>
            </a:r>
            <a:r>
              <a:rPr lang="uk-UA" sz="1400" dirty="0" smtClean="0">
                <a:latin typeface="Century Schoolbook" pitchFamily="18" charset="0"/>
              </a:rPr>
              <a:t>в селі </a:t>
            </a:r>
            <a:r>
              <a:rPr lang="uk-UA" sz="1400" dirty="0" err="1" smtClean="0">
                <a:latin typeface="Century Schoolbook" pitchFamily="18" charset="0"/>
              </a:rPr>
              <a:t>Шершенцях</a:t>
            </a:r>
            <a:r>
              <a:rPr lang="uk-UA" sz="1400" dirty="0" smtClean="0">
                <a:latin typeface="Century Schoolbook" pitchFamily="18" charset="0"/>
              </a:rPr>
              <a:t> </a:t>
            </a:r>
            <a:r>
              <a:rPr lang="uk-UA" sz="1400" dirty="0" err="1" smtClean="0">
                <a:latin typeface="Century Schoolbook" pitchFamily="18" charset="0"/>
              </a:rPr>
              <a:t>Кодимського</a:t>
            </a:r>
            <a:r>
              <a:rPr lang="uk-UA" sz="1400" dirty="0" smtClean="0">
                <a:latin typeface="Century Schoolbook" pitchFamily="18" charset="0"/>
              </a:rPr>
              <a:t> району Одеської області.</a:t>
            </a:r>
          </a:p>
          <a:p>
            <a:pPr algn="just"/>
            <a:r>
              <a:rPr lang="uk-UA" sz="1400" dirty="0" smtClean="0">
                <a:latin typeface="Century Schoolbook" pitchFamily="18" charset="0"/>
              </a:rPr>
              <a:t>       В 1970 році закінчив факультет української філології в Одеському державному університеті імені Мечникова.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0691" y="920993"/>
            <a:ext cx="3888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>
                <a:latin typeface="Century Schoolbook" pitchFamily="18" charset="0"/>
              </a:rPr>
              <a:t> </a:t>
            </a:r>
            <a:r>
              <a:rPr lang="uk-UA" sz="1400" dirty="0" smtClean="0">
                <a:latin typeface="Century Schoolbook" pitchFamily="18" charset="0"/>
              </a:rPr>
              <a:t>    Доля </a:t>
            </a:r>
            <a:r>
              <a:rPr lang="uk-UA" sz="1400" dirty="0">
                <a:latin typeface="Century Schoolbook" pitchFamily="18" charset="0"/>
              </a:rPr>
              <a:t>подарувала нам щасливу можливість </a:t>
            </a:r>
            <a:r>
              <a:rPr lang="uk-UA" sz="1400" dirty="0" smtClean="0">
                <a:latin typeface="Century Schoolbook" pitchFamily="18" charset="0"/>
              </a:rPr>
              <a:t>жити, працювати, навчатися разом з  талановитим педагогом, поетом, гумористом, сатириком, журналістом  та просто чудовою людиною – Сергієм </a:t>
            </a:r>
            <a:r>
              <a:rPr lang="uk-UA" sz="1400" dirty="0" err="1" smtClean="0">
                <a:latin typeface="Century Schoolbook" pitchFamily="18" charset="0"/>
              </a:rPr>
              <a:t>Мефодовським</a:t>
            </a:r>
            <a:r>
              <a:rPr lang="uk-UA" sz="1400" dirty="0" smtClean="0">
                <a:latin typeface="Century Schoolbook" pitchFamily="18" charset="0"/>
              </a:rPr>
              <a:t>.</a:t>
            </a:r>
            <a:endParaRPr lang="uk-UA" dirty="0"/>
          </a:p>
        </p:txBody>
      </p:sp>
      <p:pic>
        <p:nvPicPr>
          <p:cNvPr id="3074" name="Picture 2" descr="F:\DCIM\127PHOTO\SAM_70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0" t="4160" r="18800" b="22400"/>
          <a:stretch/>
        </p:blipFill>
        <p:spPr bwMode="auto">
          <a:xfrm rot="21033521">
            <a:off x="4323820" y="5788190"/>
            <a:ext cx="1750486" cy="245710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18" y="8501090"/>
            <a:ext cx="568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Century Schoolbook" pitchFamily="18" charset="0"/>
              </a:rPr>
              <a:t>благодійним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>
                <a:latin typeface="Century Schoolbook" pitchFamily="18" charset="0"/>
              </a:rPr>
              <a:t>фондом С. І. </a:t>
            </a:r>
            <a:r>
              <a:rPr lang="ru-RU" sz="1400" dirty="0" err="1">
                <a:latin typeface="Century Schoolbook" pitchFamily="18" charset="0"/>
              </a:rPr>
              <a:t>Олійника</a:t>
            </a:r>
            <a:r>
              <a:rPr lang="ru-RU" sz="1400" dirty="0">
                <a:latin typeface="Century Schoolbook" pitchFamily="18" charset="0"/>
              </a:rPr>
              <a:t> та </a:t>
            </a:r>
            <a:r>
              <a:rPr lang="ru-RU" sz="1400" dirty="0" err="1">
                <a:latin typeface="Century Schoolbook" pitchFamily="18" charset="0"/>
              </a:rPr>
              <a:t>спілкою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письменників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України</a:t>
            </a:r>
            <a:r>
              <a:rPr lang="ru-RU" sz="1400" dirty="0">
                <a:latin typeface="Century Schoolbook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0689" y="5940152"/>
            <a:ext cx="3513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smtClean="0">
                <a:latin typeface="Century Schoolbook" pitchFamily="18" charset="0"/>
              </a:rPr>
              <a:t>       </a:t>
            </a:r>
            <a:r>
              <a:rPr lang="ru-RU" sz="1400" dirty="0" err="1" smtClean="0">
                <a:latin typeface="Century Schoolbook" pitchFamily="18" charset="0"/>
              </a:rPr>
              <a:t>Виховав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близько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тридцяти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послідовників</a:t>
            </a:r>
            <a:r>
              <a:rPr lang="ru-RU" sz="1400" dirty="0">
                <a:latin typeface="Century Schoolbook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Century Schoolbook" pitchFamily="18" charset="0"/>
              </a:rPr>
              <a:t>       </a:t>
            </a:r>
            <a:r>
              <a:rPr lang="ru-RU" sz="1400" dirty="0" err="1" smtClean="0">
                <a:latin typeface="Century Schoolbook" pitchFamily="18" charset="0"/>
              </a:rPr>
              <a:t>Друкувався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>
                <a:latin typeface="Century Schoolbook" pitchFamily="18" charset="0"/>
              </a:rPr>
              <a:t>в </a:t>
            </a:r>
            <a:r>
              <a:rPr lang="ru-RU" sz="1400" dirty="0" err="1">
                <a:latin typeface="Century Schoolbook" pitchFamily="18" charset="0"/>
              </a:rPr>
              <a:t>районній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газеті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smtClean="0">
                <a:latin typeface="Century Schoolbook" pitchFamily="18" charset="0"/>
              </a:rPr>
              <a:t>«</a:t>
            </a:r>
            <a:r>
              <a:rPr lang="ru-RU" sz="1400" dirty="0" err="1" smtClean="0">
                <a:latin typeface="Century Schoolbook" pitchFamily="18" charset="0"/>
              </a:rPr>
              <a:t>Миколаївський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вісник</a:t>
            </a:r>
            <a:r>
              <a:rPr lang="ru-RU" sz="1400" dirty="0" smtClean="0">
                <a:latin typeface="Century Schoolbook" pitchFamily="18" charset="0"/>
              </a:rPr>
              <a:t>», </a:t>
            </a:r>
            <a:r>
              <a:rPr lang="ru-RU" sz="1400" dirty="0">
                <a:latin typeface="Century Schoolbook" pitchFamily="18" charset="0"/>
              </a:rPr>
              <a:t>в </a:t>
            </a:r>
            <a:r>
              <a:rPr lang="ru-RU" sz="1400" dirty="0" err="1">
                <a:latin typeface="Century Schoolbook" pitchFamily="18" charset="0"/>
              </a:rPr>
              <a:t>обласних</a:t>
            </a:r>
            <a:r>
              <a:rPr lang="ru-RU" sz="1400" dirty="0">
                <a:latin typeface="Century Schoolbook" pitchFamily="18" charset="0"/>
              </a:rPr>
              <a:t> газетах «Слава і честь», «</a:t>
            </a:r>
            <a:r>
              <a:rPr lang="ru-RU" sz="1400" dirty="0" err="1">
                <a:latin typeface="Century Schoolbook" pitchFamily="18" charset="0"/>
              </a:rPr>
              <a:t>Чорноморські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новини</a:t>
            </a:r>
            <a:r>
              <a:rPr lang="ru-RU" sz="1400" dirty="0">
                <a:latin typeface="Century Schoolbook" pitchFamily="18" charset="0"/>
              </a:rPr>
              <a:t>», «</a:t>
            </a:r>
            <a:r>
              <a:rPr lang="ru-RU" sz="1400" dirty="0" err="1">
                <a:latin typeface="Century Schoolbook" pitchFamily="18" charset="0"/>
              </a:rPr>
              <a:t>Думська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площа</a:t>
            </a:r>
            <a:r>
              <a:rPr lang="ru-RU" sz="1400" dirty="0">
                <a:latin typeface="Century Schoolbook" pitchFamily="18" charset="0"/>
              </a:rPr>
              <a:t>», «</a:t>
            </a:r>
            <a:r>
              <a:rPr lang="ru-RU" sz="1400" dirty="0" err="1">
                <a:latin typeface="Century Schoolbook" pitchFamily="18" charset="0"/>
              </a:rPr>
              <a:t>Одеські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вісті</a:t>
            </a:r>
            <a:r>
              <a:rPr lang="ru-RU" sz="1400" dirty="0">
                <a:latin typeface="Century Schoolbook" pitchFamily="18" charset="0"/>
              </a:rPr>
              <a:t>», «</a:t>
            </a:r>
            <a:r>
              <a:rPr lang="ru-RU" sz="1400" dirty="0" err="1">
                <a:latin typeface="Century Schoolbook" pitchFamily="18" charset="0"/>
              </a:rPr>
              <a:t>Світлий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дім</a:t>
            </a:r>
            <a:r>
              <a:rPr lang="ru-RU" sz="1400" dirty="0">
                <a:latin typeface="Century Schoolbook" pitchFamily="18" charset="0"/>
              </a:rPr>
              <a:t>», </a:t>
            </a:r>
            <a:r>
              <a:rPr lang="ru-RU" sz="1400" dirty="0" err="1">
                <a:latin typeface="Century Schoolbook" pitchFamily="18" charset="0"/>
              </a:rPr>
              <a:t>колективних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збірках</a:t>
            </a:r>
            <a:r>
              <a:rPr lang="ru-RU" sz="1400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ru-RU" sz="1400" dirty="0" smtClean="0">
                <a:latin typeface="Century Schoolbook" pitchFamily="18" charset="0"/>
              </a:rPr>
              <a:t>      У </a:t>
            </a:r>
            <a:r>
              <a:rPr lang="ru-RU" sz="1400" dirty="0" err="1">
                <a:latin typeface="Century Schoolbook" pitchFamily="18" charset="0"/>
              </a:rPr>
              <a:t>квітні</a:t>
            </a:r>
            <a:r>
              <a:rPr lang="ru-RU" sz="1400" dirty="0">
                <a:latin typeface="Century Schoolbook" pitchFamily="18" charset="0"/>
              </a:rPr>
              <a:t> 2000 року став </a:t>
            </a:r>
            <a:r>
              <a:rPr lang="ru-RU" sz="1400" dirty="0" err="1">
                <a:latin typeface="Century Schoolbook" pitchFamily="18" charset="0"/>
              </a:rPr>
              <a:t>переможцем</a:t>
            </a:r>
            <a:r>
              <a:rPr lang="ru-RU" sz="1400" dirty="0">
                <a:latin typeface="Century Schoolbook" pitchFamily="18" charset="0"/>
              </a:rPr>
              <a:t> районного конкурсу в </a:t>
            </a:r>
            <a:r>
              <a:rPr lang="ru-RU" sz="1400" dirty="0" err="1">
                <a:latin typeface="Century Schoolbook" pitchFamily="18" charset="0"/>
              </a:rPr>
              <a:t>жанрі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гумору</a:t>
            </a:r>
            <a:r>
              <a:rPr lang="ru-RU" sz="1400" dirty="0">
                <a:latin typeface="Century Schoolbook" pitchFamily="18" charset="0"/>
              </a:rPr>
              <a:t> та </a:t>
            </a:r>
            <a:r>
              <a:rPr lang="ru-RU" sz="1400" dirty="0" err="1">
                <a:latin typeface="Century Schoolbook" pitchFamily="18" charset="0"/>
              </a:rPr>
              <a:t>сатири</a:t>
            </a:r>
            <a:r>
              <a:rPr lang="ru-RU" sz="1400" dirty="0">
                <a:latin typeface="Century Schoolbook" pitchFamily="18" charset="0"/>
              </a:rPr>
              <a:t> «Ярмарок </a:t>
            </a:r>
            <a:r>
              <a:rPr lang="ru-RU" sz="1400" dirty="0" err="1">
                <a:latin typeface="Century Schoolbook" pitchFamily="18" charset="0"/>
              </a:rPr>
              <a:t>сміху</a:t>
            </a:r>
            <a:r>
              <a:rPr lang="ru-RU" sz="1400" dirty="0">
                <a:latin typeface="Century Schoolbook" pitchFamily="18" charset="0"/>
              </a:rPr>
              <a:t>», </a:t>
            </a:r>
            <a:r>
              <a:rPr lang="ru-RU" sz="1400" dirty="0" err="1" smtClean="0">
                <a:latin typeface="Century Schoolbook" pitchFamily="18" charset="0"/>
              </a:rPr>
              <a:t>заснованого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Громадським</a:t>
            </a:r>
            <a:endParaRPr lang="ru-RU" sz="1400" dirty="0">
              <a:latin typeface="Century Schoolbook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8975" y="3164066"/>
            <a:ext cx="43503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entury Schoolbook" pitchFamily="18" charset="0"/>
              </a:rPr>
              <a:t>       З </a:t>
            </a:r>
            <a:r>
              <a:rPr lang="ru-RU" sz="1400" dirty="0">
                <a:latin typeface="Century Schoolbook" pitchFamily="18" charset="0"/>
              </a:rPr>
              <a:t>того часу </a:t>
            </a:r>
            <a:r>
              <a:rPr lang="ru-RU" sz="1400" dirty="0" err="1">
                <a:latin typeface="Century Schoolbook" pitchFamily="18" charset="0"/>
              </a:rPr>
              <a:t>викладає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українську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мову</a:t>
            </a:r>
            <a:r>
              <a:rPr lang="ru-RU" sz="1400" dirty="0">
                <a:latin typeface="Century Schoolbook" pitchFamily="18" charset="0"/>
              </a:rPr>
              <a:t> та </a:t>
            </a:r>
            <a:r>
              <a:rPr lang="ru-RU" sz="1400" dirty="0" err="1">
                <a:latin typeface="Century Schoolbook" pitchFamily="18" charset="0"/>
              </a:rPr>
              <a:t>літературу</a:t>
            </a:r>
            <a:r>
              <a:rPr lang="ru-RU" sz="1400" dirty="0">
                <a:latin typeface="Century Schoolbook" pitchFamily="18" charset="0"/>
              </a:rPr>
              <a:t> в </a:t>
            </a:r>
            <a:r>
              <a:rPr lang="ru-RU" sz="1400" dirty="0" err="1" smtClean="0">
                <a:latin typeface="Century Schoolbook" pitchFamily="18" charset="0"/>
              </a:rPr>
              <a:t>Ульяновському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>
                <a:latin typeface="Century Schoolbook" pitchFamily="18" charset="0"/>
              </a:rPr>
              <a:t>НВК «ЗОШ І – ІІІ </a:t>
            </a:r>
            <a:r>
              <a:rPr lang="ru-RU" sz="1400" dirty="0" err="1">
                <a:latin typeface="Century Schoolbook" pitchFamily="18" charset="0"/>
              </a:rPr>
              <a:t>ступенів</a:t>
            </a:r>
            <a:r>
              <a:rPr lang="ru-RU" sz="1400" dirty="0">
                <a:latin typeface="Century Schoolbook" pitchFamily="18" charset="0"/>
              </a:rPr>
              <a:t> – ДНЗ</a:t>
            </a:r>
            <a:r>
              <a:rPr lang="ru-RU" sz="1400" dirty="0" smtClean="0">
                <a:latin typeface="Century Schoolbook" pitchFamily="18" charset="0"/>
              </a:rPr>
              <a:t>». За </a:t>
            </a:r>
            <a:r>
              <a:rPr lang="ru-RU" sz="1400" dirty="0" err="1" smtClean="0">
                <a:latin typeface="Century Schoolbook" pitchFamily="18" charset="0"/>
              </a:rPr>
              <a:t>багаторічну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сумлінну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працю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неодноразово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відзначався</a:t>
            </a:r>
            <a:r>
              <a:rPr lang="ru-RU" sz="1400" dirty="0" smtClean="0">
                <a:latin typeface="Century Schoolbook" pitchFamily="18" charset="0"/>
              </a:rPr>
              <a:t> грамотами </a:t>
            </a:r>
            <a:r>
              <a:rPr lang="ru-RU" sz="1400" dirty="0" err="1" smtClean="0">
                <a:latin typeface="Century Schoolbook" pitchFamily="18" charset="0"/>
              </a:rPr>
              <a:t>райво</a:t>
            </a:r>
            <a:r>
              <a:rPr lang="ru-RU" sz="1400" dirty="0" smtClean="0">
                <a:latin typeface="Century Schoolbook" pitchFamily="18" charset="0"/>
              </a:rPr>
              <a:t>, </a:t>
            </a:r>
            <a:r>
              <a:rPr lang="ru-RU" sz="1400" dirty="0" err="1" smtClean="0">
                <a:latin typeface="Century Schoolbook" pitchFamily="18" charset="0"/>
              </a:rPr>
              <a:t>облоно</a:t>
            </a:r>
            <a:r>
              <a:rPr lang="ru-RU" sz="1400" dirty="0" smtClean="0">
                <a:latin typeface="Century Schoolbook" pitchFamily="18" charset="0"/>
              </a:rPr>
              <a:t>, МОУ. </a:t>
            </a:r>
            <a:r>
              <a:rPr lang="ru-RU" sz="1400" dirty="0" err="1" smtClean="0">
                <a:latin typeface="Century Schoolbook" pitchFamily="18" charset="0"/>
              </a:rPr>
              <a:t>Вчитель-методист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вищої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категорії</a:t>
            </a:r>
            <a:r>
              <a:rPr lang="ru-RU" sz="1400" dirty="0" smtClean="0">
                <a:latin typeface="Century Schoolbook" pitchFamily="18" charset="0"/>
              </a:rPr>
              <a:t>, </a:t>
            </a:r>
            <a:r>
              <a:rPr lang="ru-RU" sz="1400" dirty="0" err="1" smtClean="0">
                <a:latin typeface="Century Schoolbook" pitchFamily="18" charset="0"/>
              </a:rPr>
              <a:t>відмінник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освіти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України</a:t>
            </a:r>
            <a:r>
              <a:rPr lang="ru-RU" sz="1400" dirty="0" smtClean="0">
                <a:latin typeface="Century Schoolbook" pitchFamily="18" charset="0"/>
              </a:rPr>
              <a:t>, </a:t>
            </a:r>
            <a:r>
              <a:rPr lang="ru-RU" sz="1400" dirty="0" err="1" smtClean="0">
                <a:latin typeface="Century Schoolbook" pitchFamily="18" charset="0"/>
              </a:rPr>
              <a:t>учасник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Обласного</a:t>
            </a:r>
            <a:r>
              <a:rPr lang="ru-RU" sz="1400" dirty="0" smtClean="0">
                <a:latin typeface="Century Schoolbook" pitchFamily="18" charset="0"/>
              </a:rPr>
              <a:t> ярмарку </a:t>
            </a:r>
            <a:r>
              <a:rPr lang="ru-RU" sz="1400" dirty="0" err="1" smtClean="0">
                <a:latin typeface="Century Schoolbook" pitchFamily="18" charset="0"/>
              </a:rPr>
              <a:t>педагогічних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ідей</a:t>
            </a:r>
            <a:r>
              <a:rPr lang="ru-RU" sz="1400" dirty="0" smtClean="0">
                <a:latin typeface="Century Schoolbook" pitchFamily="18" charset="0"/>
              </a:rPr>
              <a:t> та </a:t>
            </a:r>
            <a:r>
              <a:rPr lang="ru-RU" sz="1400" dirty="0" err="1" smtClean="0">
                <a:latin typeface="Century Schoolbook" pitchFamily="18" charset="0"/>
              </a:rPr>
              <a:t>технологій</a:t>
            </a:r>
            <a:r>
              <a:rPr lang="ru-RU" sz="1400" dirty="0" smtClean="0">
                <a:latin typeface="Century Schoolbook" pitchFamily="18" charset="0"/>
              </a:rPr>
              <a:t> 1999, 2003 р. р.</a:t>
            </a:r>
          </a:p>
          <a:p>
            <a:pPr algn="just"/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smtClean="0">
                <a:latin typeface="Century Schoolbook" pitchFamily="18" charset="0"/>
              </a:rPr>
              <a:t>      </a:t>
            </a:r>
            <a:r>
              <a:rPr lang="ru-RU" sz="1400" dirty="0" err="1" smtClean="0">
                <a:latin typeface="Century Schoolbook" pitchFamily="18" charset="0"/>
              </a:rPr>
              <a:t>Відзначений</a:t>
            </a:r>
            <a:r>
              <a:rPr lang="ru-RU" sz="1400" dirty="0" smtClean="0">
                <a:latin typeface="Century Schoolbook" pitchFamily="18" charset="0"/>
              </a:rPr>
              <a:t> Грамотою </a:t>
            </a:r>
            <a:r>
              <a:rPr lang="ru-RU" sz="1400" dirty="0" err="1" smtClean="0">
                <a:latin typeface="Century Schoolbook" pitchFamily="18" charset="0"/>
              </a:rPr>
              <a:t>управління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освіти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 smtClean="0">
                <a:latin typeface="Century Schoolbook" pitchFamily="18" charset="0"/>
              </a:rPr>
              <a:t>Одеської</a:t>
            </a:r>
            <a:r>
              <a:rPr lang="ru-RU" sz="1400" dirty="0" smtClean="0">
                <a:latin typeface="Century Schoolbook" pitchFamily="18" charset="0"/>
              </a:rPr>
              <a:t>  </a:t>
            </a:r>
            <a:r>
              <a:rPr lang="uk-UA" sz="1400" dirty="0" smtClean="0">
                <a:latin typeface="Century Schoolbook" pitchFamily="18" charset="0"/>
              </a:rPr>
              <a:t>держав</a:t>
            </a:r>
            <a:r>
              <a:rPr lang="ru-RU" sz="1400" dirty="0" err="1" smtClean="0">
                <a:latin typeface="Century Schoolbook" pitchFamily="18" charset="0"/>
              </a:rPr>
              <a:t>ної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адміністрації</a:t>
            </a:r>
            <a:r>
              <a:rPr lang="uk-UA" sz="1400" dirty="0">
                <a:latin typeface="Century Schoolbook" pitchFamily="18" charset="0"/>
              </a:rPr>
              <a:t> </a:t>
            </a:r>
            <a:r>
              <a:rPr lang="ru-RU" sz="1400" dirty="0">
                <a:latin typeface="Century Schoolbook" pitchFamily="18" charset="0"/>
              </a:rPr>
              <a:t>за </a:t>
            </a:r>
            <a:r>
              <a:rPr lang="ru-RU" sz="1400" dirty="0" err="1" smtClean="0">
                <a:latin typeface="Century Schoolbook" pitchFamily="18" charset="0"/>
              </a:rPr>
              <a:t>оригінальну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smtClean="0">
                <a:latin typeface="Century Schoolbook" pitchFamily="18" charset="0"/>
              </a:rPr>
              <a:t>роботу </a:t>
            </a:r>
            <a:r>
              <a:rPr lang="ru-RU" sz="1400" dirty="0">
                <a:latin typeface="Century Schoolbook" pitchFamily="18" charset="0"/>
              </a:rPr>
              <a:t>практичного </a:t>
            </a:r>
            <a:r>
              <a:rPr lang="ru-RU" sz="1400" dirty="0" err="1" smtClean="0">
                <a:latin typeface="Century Schoolbook" pitchFamily="18" charset="0"/>
              </a:rPr>
              <a:t>значення</a:t>
            </a:r>
            <a:r>
              <a:rPr lang="ru-RU" sz="1400" dirty="0" smtClean="0">
                <a:latin typeface="Century Schoolbook" pitchFamily="18" charset="0"/>
              </a:rPr>
              <a:t> </a:t>
            </a:r>
            <a:r>
              <a:rPr lang="ru-RU" sz="1400" dirty="0">
                <a:latin typeface="Century Schoolbook" pitchFamily="18" charset="0"/>
              </a:rPr>
              <a:t>«</a:t>
            </a:r>
            <a:r>
              <a:rPr lang="ru-RU" sz="1400" dirty="0" err="1">
                <a:latin typeface="Century Schoolbook" pitchFamily="18" charset="0"/>
              </a:rPr>
              <a:t>Дякую</a:t>
            </a:r>
            <a:r>
              <a:rPr lang="ru-RU" sz="1400" dirty="0">
                <a:latin typeface="Century Schoolbook" pitchFamily="18" charset="0"/>
              </a:rPr>
              <a:t> </a:t>
            </a:r>
            <a:r>
              <a:rPr lang="ru-RU" sz="1400" dirty="0" err="1">
                <a:latin typeface="Century Schoolbook" pitchFamily="18" charset="0"/>
              </a:rPr>
              <a:t>Долі</a:t>
            </a:r>
            <a:r>
              <a:rPr lang="ru-RU" sz="1400" dirty="0">
                <a:latin typeface="Century Schoolbook" pitchFamily="18" charset="0"/>
              </a:rPr>
              <a:t>. </a:t>
            </a:r>
            <a:r>
              <a:rPr lang="ru-RU" sz="1400" dirty="0" err="1">
                <a:latin typeface="Century Schoolbook" pitchFamily="18" charset="0"/>
              </a:rPr>
              <a:t>Поезії</a:t>
            </a:r>
            <a:r>
              <a:rPr lang="ru-RU" sz="1400" dirty="0">
                <a:latin typeface="Century Schoolbook" pitchFamily="18" charset="0"/>
              </a:rPr>
              <a:t>».</a:t>
            </a:r>
          </a:p>
        </p:txBody>
      </p:sp>
      <p:pic>
        <p:nvPicPr>
          <p:cNvPr id="2" name="Picture 2" descr="C:\Users\UseR\Desktop\орнамент_фо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20" y="0"/>
            <a:ext cx="54868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DCIM\127PHOTO\SAM_7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7175" y="3470124"/>
            <a:ext cx="1300288" cy="2203751"/>
          </a:xfrm>
          <a:prstGeom prst="rect">
            <a:avLst/>
          </a:prstGeom>
          <a:ln w="127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288" y="-34940"/>
            <a:ext cx="974720" cy="718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2779205" y="8718841"/>
            <a:ext cx="1371600" cy="486833"/>
          </a:xfrm>
        </p:spPr>
        <p:txBody>
          <a:bodyPr/>
          <a:lstStyle/>
          <a:p>
            <a:fld id="{FCAB3E35-C21E-4549-8938-CEBEB3DD134F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85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орнамент_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20" y="0"/>
            <a:ext cx="54868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http://vo.od.ua/i/ci/12674610334b8beba9134d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5335">
            <a:off x="766631" y="1810250"/>
            <a:ext cx="1934391" cy="2763416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00375" y="-180965"/>
            <a:ext cx="0" cy="361931"/>
          </a:xfrm>
          <a:prstGeom prst="rect">
            <a:avLst/>
          </a:prstGeom>
          <a:solidFill>
            <a:srgbClr val="D4DD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179331" tIns="0" rIns="71415" bIns="8411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777105" y="2439047"/>
            <a:ext cx="340417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1400" dirty="0" smtClean="0">
                <a:latin typeface="Century Schoolbook" pitchFamily="18" charset="0"/>
              </a:rPr>
              <a:t>Ось </a:t>
            </a:r>
            <a:r>
              <a:rPr lang="uk-UA" sz="1400" dirty="0">
                <a:latin typeface="Century Schoolbook" pitchFamily="18" charset="0"/>
              </a:rPr>
              <a:t>що пише про нього </a:t>
            </a:r>
            <a:r>
              <a:rPr lang="uk-UA" sz="1400" dirty="0" smtClean="0">
                <a:latin typeface="Century Schoolbook" pitchFamily="18" charset="0"/>
              </a:rPr>
              <a:t>Юрій </a:t>
            </a:r>
            <a:r>
              <a:rPr lang="uk-UA" sz="1400" dirty="0" err="1" smtClean="0">
                <a:latin typeface="Century Schoolbook" pitchFamily="18" charset="0"/>
              </a:rPr>
              <a:t>Федорчук</a:t>
            </a:r>
            <a:endParaRPr lang="uk-UA" sz="1400" dirty="0" smtClean="0">
              <a:latin typeface="Century Schoolbook" pitchFamily="18" charset="0"/>
            </a:endParaRPr>
          </a:p>
          <a:p>
            <a:pPr algn="ctr"/>
            <a:r>
              <a:rPr lang="uk-UA" sz="1400" dirty="0" smtClean="0">
                <a:latin typeface="Century Schoolbook" pitchFamily="18" charset="0"/>
              </a:rPr>
              <a:t> </a:t>
            </a:r>
            <a:r>
              <a:rPr lang="uk-UA" sz="1400" dirty="0">
                <a:latin typeface="Century Schoolbook" pitchFamily="18" charset="0"/>
              </a:rPr>
              <a:t>«Одеські вісті» Випуск: </a:t>
            </a:r>
            <a:r>
              <a:rPr lang="uk-UA" sz="1400" dirty="0" smtClean="0">
                <a:latin typeface="Century Schoolbook" pitchFamily="18" charset="0"/>
              </a:rPr>
              <a:t>07.04.2009</a:t>
            </a:r>
          </a:p>
          <a:p>
            <a:pPr algn="ctr"/>
            <a:r>
              <a:rPr lang="uk-UA" sz="1400" i="1" dirty="0" smtClean="0">
                <a:latin typeface="Century Schoolbook" pitchFamily="18" charset="0"/>
              </a:rPr>
              <a:t>Сергій Мефодовський – </a:t>
            </a:r>
            <a:endParaRPr lang="uk-UA" sz="1400" i="1" dirty="0">
              <a:latin typeface="Century Schoolbook" pitchFamily="18" charset="0"/>
            </a:endParaRPr>
          </a:p>
          <a:p>
            <a:pPr algn="just"/>
            <a:r>
              <a:rPr lang="uk-UA" sz="1400" i="1" dirty="0" smtClean="0">
                <a:latin typeface="Century Schoolbook" pitchFamily="18" charset="0"/>
              </a:rPr>
              <a:t>найсправжнісінький </a:t>
            </a:r>
            <a:r>
              <a:rPr lang="uk-UA" sz="1400" i="1" dirty="0">
                <a:latin typeface="Century Schoolbook" pitchFamily="18" charset="0"/>
              </a:rPr>
              <a:t>сільський інтелігент. Він поєднав у собі прекрасні риси педагога-україніста, поета та журналіста, – по-особливому </a:t>
            </a:r>
            <a:r>
              <a:rPr lang="uk-UA" sz="1400" i="1" dirty="0" smtClean="0">
                <a:latin typeface="Century Schoolbook" pitchFamily="18" charset="0"/>
              </a:rPr>
              <a:t>сприймає</a:t>
            </a:r>
            <a:endParaRPr lang="uk-UA" sz="1400" i="1" dirty="0">
              <a:latin typeface="Century Schoolbook" pitchFamily="18" charset="0"/>
            </a:endParaRPr>
          </a:p>
        </p:txBody>
      </p:sp>
      <p:pic>
        <p:nvPicPr>
          <p:cNvPr id="4098" name="Picture 2" descr="F:\DCIM\127PHOTO\SAM_70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203" y="69026"/>
            <a:ext cx="1595603" cy="2210084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0693" y="49616"/>
            <a:ext cx="3960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Century Schoolbook" pitchFamily="18" charset="0"/>
              </a:rPr>
              <a:t>       Переможець </a:t>
            </a:r>
            <a:r>
              <a:rPr lang="uk-UA" sz="1400" dirty="0">
                <a:latin typeface="Century Schoolbook" pitchFamily="18" charset="0"/>
              </a:rPr>
              <a:t>обласного конкурсу «Ярмарок сміху – 2008». У 2008 році </a:t>
            </a:r>
            <a:r>
              <a:rPr lang="uk-UA" sz="1400" dirty="0" smtClean="0">
                <a:latin typeface="Century Schoolbook" pitchFamily="18" charset="0"/>
              </a:rPr>
              <a:t>вийшла його  </a:t>
            </a:r>
            <a:r>
              <a:rPr lang="uk-UA" sz="1400" dirty="0">
                <a:latin typeface="Century Schoolbook" pitchFamily="18" charset="0"/>
              </a:rPr>
              <a:t>збірка лірики і гумору «Вперше живу</a:t>
            </a:r>
            <a:r>
              <a:rPr lang="uk-UA" sz="1400" dirty="0" smtClean="0">
                <a:latin typeface="Century Schoolbook" pitchFamily="18" charset="0"/>
              </a:rPr>
              <a:t>».</a:t>
            </a:r>
          </a:p>
          <a:p>
            <a:pPr algn="just"/>
            <a:r>
              <a:rPr lang="uk-UA" sz="1400" dirty="0">
                <a:latin typeface="Century Schoolbook" pitchFamily="18" charset="0"/>
              </a:rPr>
              <a:t> </a:t>
            </a:r>
            <a:r>
              <a:rPr lang="uk-UA" sz="1400" dirty="0" smtClean="0">
                <a:latin typeface="Century Schoolbook" pitchFamily="18" charset="0"/>
              </a:rPr>
              <a:t>      </a:t>
            </a:r>
            <a:r>
              <a:rPr lang="uk-UA" sz="1400" dirty="0">
                <a:latin typeface="Century Schoolbook" pitchFamily="18" charset="0"/>
              </a:rPr>
              <a:t>Лауреат обласного конкурсу «Ярмарок Сміху – 2008». Захоплюється шахами, шашками. Кандидат у майстри спорту.</a:t>
            </a:r>
            <a:endParaRPr lang="uk-UA" sz="1400" dirty="0"/>
          </a:p>
          <a:p>
            <a:pPr algn="just"/>
            <a:endParaRPr lang="uk-U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0690" y="4572000"/>
            <a:ext cx="56886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i="1" dirty="0">
                <a:latin typeface="Century Schoolbook" pitchFamily="18" charset="0"/>
              </a:rPr>
              <a:t>своє провінційне життя-буття і намагається скрасити його своїм творчим доробком.</a:t>
            </a:r>
          </a:p>
          <a:p>
            <a:pPr algn="just"/>
            <a:r>
              <a:rPr lang="uk-UA" sz="1400" i="1" dirty="0" smtClean="0">
                <a:latin typeface="Century Schoolbook" pitchFamily="18" charset="0"/>
              </a:rPr>
              <a:t>… Своє </a:t>
            </a:r>
            <a:r>
              <a:rPr lang="uk-UA" sz="1400" i="1" dirty="0">
                <a:latin typeface="Century Schoolbook" pitchFamily="18" charset="0"/>
              </a:rPr>
              <a:t>поетичне і журналістське перо він нагострив змолоду, а торік таки наважився і спромігся випустити у світ дві свої чудові книжки «Вперше живу» і «Дякуючи долі».</a:t>
            </a:r>
          </a:p>
          <a:p>
            <a:pPr algn="just"/>
            <a:r>
              <a:rPr lang="uk-UA" sz="1400" i="1" dirty="0">
                <a:latin typeface="Century Schoolbook" pitchFamily="18" charset="0"/>
              </a:rPr>
              <a:t>       Вірші, гумор, сатира, спогади, журналістські враження вихлюпуються зі сторінок на читача любов’ю до рідних та близьких, друзів та побратимів, до рідної мови та рідної землі. </a:t>
            </a:r>
          </a:p>
          <a:p>
            <a:endParaRPr lang="uk-UA" dirty="0"/>
          </a:p>
        </p:txBody>
      </p:sp>
      <p:pic>
        <p:nvPicPr>
          <p:cNvPr id="2051" name="Picture 3" descr="F:\DCIM\127PHOTO\SAM_71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8" y="7411105"/>
            <a:ext cx="1683698" cy="125895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27PHOTO\SAM_71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r="4758"/>
          <a:stretch/>
        </p:blipFill>
        <p:spPr bwMode="auto">
          <a:xfrm>
            <a:off x="2601463" y="6771363"/>
            <a:ext cx="1877729" cy="141745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DCIM\127PHOTO\SAM_716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6" t="7144" r="11038" b="13737"/>
          <a:stretch/>
        </p:blipFill>
        <p:spPr bwMode="auto">
          <a:xfrm>
            <a:off x="4666553" y="7308306"/>
            <a:ext cx="1507086" cy="125895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854527" y="8683485"/>
            <a:ext cx="1371600" cy="486833"/>
          </a:xfrm>
        </p:spPr>
        <p:txBody>
          <a:bodyPr/>
          <a:lstStyle/>
          <a:p>
            <a:fld id="{FCAB3E35-C21E-4549-8938-CEBEB3DD134F}" type="slidenum">
              <a:rPr lang="uk-UA" smtClean="0"/>
              <a:pPr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786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3140" y="65331"/>
            <a:ext cx="4136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Century Schoolbook" pitchFamily="18" charset="0"/>
              </a:rPr>
              <a:t>       Важливим </a:t>
            </a:r>
            <a:r>
              <a:rPr lang="uk-UA" sz="1400" dirty="0">
                <a:latin typeface="Century Schoolbook" pitchFamily="18" charset="0"/>
              </a:rPr>
              <a:t>досягненням у своїй роботі вважає Сергій Іванович випуск альманаху «Степів мелодії одвічні</a:t>
            </a:r>
            <a:r>
              <a:rPr lang="uk-UA" sz="1400" dirty="0" smtClean="0">
                <a:latin typeface="Century Schoolbook" pitchFamily="18" charset="0"/>
              </a:rPr>
              <a:t>» 2014 р., </a:t>
            </a:r>
            <a:r>
              <a:rPr lang="uk-UA" sz="1400" dirty="0">
                <a:latin typeface="Century Schoolbook" pitchFamily="18" charset="0"/>
              </a:rPr>
              <a:t>в якому  зібрана дещиця творчих здобутків самобутніх поетів, доля яких тим чи іншим чином пов’язана з Миколаївським районом. Вчитель став співупорядником книги разом з Поліщуком П. Ф</a:t>
            </a:r>
            <a:r>
              <a:rPr lang="uk-UA" sz="1400" dirty="0" smtClean="0">
                <a:latin typeface="Century Schoolbook" pitchFamily="18" charset="0"/>
              </a:rPr>
              <a:t>.  </a:t>
            </a:r>
            <a:endParaRPr lang="uk-UA" sz="1400" dirty="0">
              <a:latin typeface="Century Schoolbook" pitchFamily="18" charset="0"/>
            </a:endParaRPr>
          </a:p>
        </p:txBody>
      </p:sp>
      <p:pic>
        <p:nvPicPr>
          <p:cNvPr id="3" name="Picture 2" descr="F:\DCIM\127PHOTO\SAM_71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264">
            <a:off x="4497212" y="1748547"/>
            <a:ext cx="1560222" cy="2172288"/>
          </a:xfrm>
          <a:prstGeom prst="rect">
            <a:avLst/>
          </a:prstGeom>
          <a:ln w="12700" cap="sq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Фото\Книга вчить_Мефодовський С.І\SAM_53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0" r="27623" b="3867"/>
          <a:stretch/>
        </p:blipFill>
        <p:spPr bwMode="auto">
          <a:xfrm>
            <a:off x="654798" y="70487"/>
            <a:ext cx="1518343" cy="2197257"/>
          </a:xfrm>
          <a:prstGeom prst="rect">
            <a:avLst/>
          </a:prstGeom>
          <a:ln w="127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44824" y="4343306"/>
            <a:ext cx="38884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>
                <a:latin typeface="Century Schoolbook" pitchFamily="18" charset="0"/>
              </a:rPr>
              <a:t>Знову снилися рідні краї: 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Мила серцю мала Батьківщина. 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Скільки житиму, завжди її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Пам’ятатиму пам’яттю сина. 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Проминуло немало років. 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Мудрим стало моє покоління. 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Та обличчя моїх земляків —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Наче дзеркало мого сумління. 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Я ніколи не зраджував вас, </a:t>
            </a:r>
            <a:br>
              <a:rPr lang="uk-UA" sz="1400" i="1" dirty="0">
                <a:latin typeface="Century Schoolbook" pitchFamily="18" charset="0"/>
              </a:rPr>
            </a:br>
            <a:r>
              <a:rPr lang="uk-UA" sz="1400" i="1" dirty="0">
                <a:latin typeface="Century Schoolbook" pitchFamily="18" charset="0"/>
              </a:rPr>
              <a:t>Не зганьбив ані словом, ні </a:t>
            </a:r>
            <a:r>
              <a:rPr lang="uk-UA" sz="1400" i="1" dirty="0" smtClean="0">
                <a:latin typeface="Century Schoolbook" pitchFamily="18" charset="0"/>
              </a:rPr>
              <a:t>ділом,</a:t>
            </a:r>
          </a:p>
          <a:p>
            <a:r>
              <a:rPr lang="uk-UA" sz="1400" i="1" dirty="0" smtClean="0">
                <a:latin typeface="Century Schoolbook" pitchFamily="18" charset="0"/>
              </a:rPr>
              <a:t>Так було.</a:t>
            </a:r>
          </a:p>
          <a:p>
            <a:r>
              <a:rPr lang="uk-UA" sz="1400" i="1" dirty="0" smtClean="0">
                <a:latin typeface="Century Schoolbook" pitchFamily="18" charset="0"/>
              </a:rPr>
              <a:t>Так є.</a:t>
            </a:r>
          </a:p>
          <a:p>
            <a:r>
              <a:rPr lang="uk-UA" sz="1400" i="1" dirty="0" smtClean="0">
                <a:latin typeface="Century Schoolbook" pitchFamily="18" charset="0"/>
              </a:rPr>
              <a:t>І так буде в той час,</a:t>
            </a:r>
          </a:p>
          <a:p>
            <a:r>
              <a:rPr lang="uk-UA" sz="1400" i="1" dirty="0" smtClean="0">
                <a:latin typeface="Century Schoolbook" pitchFamily="18" charset="0"/>
              </a:rPr>
              <a:t>Як душа </a:t>
            </a:r>
            <a:r>
              <a:rPr lang="uk-UA" sz="1400" i="1" dirty="0" err="1" smtClean="0">
                <a:latin typeface="Century Schoolbook" pitchFamily="18" charset="0"/>
              </a:rPr>
              <a:t>розпрощається</a:t>
            </a:r>
            <a:r>
              <a:rPr lang="uk-UA" sz="1400" i="1" dirty="0" smtClean="0">
                <a:latin typeface="Century Schoolbook" pitchFamily="18" charset="0"/>
              </a:rPr>
              <a:t> з тілом.</a:t>
            </a:r>
          </a:p>
          <a:p>
            <a:r>
              <a:rPr lang="uk-UA" sz="1400" i="1" dirty="0" smtClean="0">
                <a:latin typeface="Century Schoolbook" pitchFamily="18" charset="0"/>
              </a:rPr>
              <a:t>Повернеться вона до батьківських могил,</a:t>
            </a:r>
          </a:p>
          <a:p>
            <a:r>
              <a:rPr lang="uk-UA" sz="1400" i="1" dirty="0" smtClean="0">
                <a:latin typeface="Century Schoolbook" pitchFamily="18" charset="0"/>
              </a:rPr>
              <a:t>Щоб ніколи вже не розлучатись</a:t>
            </a:r>
          </a:p>
          <a:p>
            <a:r>
              <a:rPr lang="uk-UA" sz="1400" i="1" dirty="0" smtClean="0">
                <a:latin typeface="Century Schoolbook" pitchFamily="18" charset="0"/>
              </a:rPr>
              <a:t>І стоятиме, доки їй вистачить сил,</a:t>
            </a:r>
          </a:p>
          <a:p>
            <a:r>
              <a:rPr lang="uk-UA" sz="1400" i="1" dirty="0" smtClean="0">
                <a:latin typeface="Century Schoolbook" pitchFamily="18" charset="0"/>
              </a:rPr>
              <a:t>На сторожі.</a:t>
            </a:r>
          </a:p>
          <a:p>
            <a:r>
              <a:rPr lang="uk-UA" sz="1400" i="1" dirty="0" smtClean="0">
                <a:latin typeface="Century Schoolbook" pitchFamily="18" charset="0"/>
              </a:rPr>
              <a:t>На варті.</a:t>
            </a:r>
          </a:p>
          <a:p>
            <a:r>
              <a:rPr lang="uk-UA" sz="1400" i="1" dirty="0" smtClean="0">
                <a:latin typeface="Century Schoolbook" pitchFamily="18" charset="0"/>
              </a:rPr>
              <a:t>На чатах.</a:t>
            </a:r>
          </a:p>
        </p:txBody>
      </p:sp>
      <p:pic>
        <p:nvPicPr>
          <p:cNvPr id="7" name="Picture 2" descr="C:\Users\UseR\Desktop\орнамент_фо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20" y="0"/>
            <a:ext cx="54868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3141" y="1775151"/>
            <a:ext cx="206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Century Schoolbook" pitchFamily="18" charset="0"/>
              </a:rPr>
              <a:t>         Імена </a:t>
            </a:r>
            <a:r>
              <a:rPr lang="uk-UA" sz="1400" dirty="0">
                <a:latin typeface="Century Schoolbook" pitchFamily="18" charset="0"/>
              </a:rPr>
              <a:t>Валерія </a:t>
            </a:r>
            <a:r>
              <a:rPr lang="uk-UA" sz="1400" dirty="0" err="1">
                <a:latin typeface="Century Schoolbook" pitchFamily="18" charset="0"/>
              </a:rPr>
              <a:t>Бойченка</a:t>
            </a:r>
            <a:r>
              <a:rPr lang="uk-UA" sz="1400" dirty="0">
                <a:latin typeface="Century Schoolbook" pitchFamily="18" charset="0"/>
              </a:rPr>
              <a:t>, </a:t>
            </a:r>
            <a:r>
              <a:rPr lang="uk-UA" sz="1400" dirty="0" smtClean="0">
                <a:latin typeface="Century Schoolbook" pitchFamily="18" charset="0"/>
              </a:rPr>
              <a:t>Валентини</a:t>
            </a:r>
            <a:endParaRPr lang="uk-UA" sz="1400" dirty="0">
              <a:latin typeface="Century Schoolbook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90" y="2267744"/>
            <a:ext cx="38164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err="1">
                <a:latin typeface="Century Schoolbook" pitchFamily="18" charset="0"/>
              </a:rPr>
              <a:t>Дубенко</a:t>
            </a:r>
            <a:r>
              <a:rPr lang="uk-UA" sz="1400" dirty="0">
                <a:latin typeface="Century Schoolbook" pitchFamily="18" charset="0"/>
              </a:rPr>
              <a:t>, Георгія Кононова, Сергія </a:t>
            </a:r>
            <a:r>
              <a:rPr lang="uk-UA" sz="1400" dirty="0" err="1">
                <a:latin typeface="Century Schoolbook" pitchFamily="18" charset="0"/>
              </a:rPr>
              <a:t>Лялюка</a:t>
            </a:r>
            <a:r>
              <a:rPr lang="uk-UA" sz="1400" dirty="0">
                <a:latin typeface="Century Schoolbook" pitchFamily="18" charset="0"/>
              </a:rPr>
              <a:t> та інших майстрів слова, твори яких увійшли до збірки,  відомі в районі і за його межами</a:t>
            </a:r>
            <a:r>
              <a:rPr lang="uk-UA" sz="1400" dirty="0" smtClean="0">
                <a:latin typeface="Century Schoolbook" pitchFamily="18" charset="0"/>
              </a:rPr>
              <a:t>.</a:t>
            </a:r>
          </a:p>
          <a:p>
            <a:pPr algn="just"/>
            <a:r>
              <a:rPr lang="uk-UA" sz="1400" dirty="0">
                <a:latin typeface="Century Schoolbook" pitchFamily="18" charset="0"/>
              </a:rPr>
              <a:t> </a:t>
            </a:r>
            <a:r>
              <a:rPr lang="uk-UA" sz="1400" dirty="0" smtClean="0">
                <a:latin typeface="Century Schoolbook" pitchFamily="18" charset="0"/>
              </a:rPr>
              <a:t>      У кожному творі С. І. </a:t>
            </a:r>
            <a:r>
              <a:rPr lang="uk-UA" sz="1400" dirty="0" err="1" smtClean="0">
                <a:latin typeface="Century Schoolbook" pitchFamily="18" charset="0"/>
              </a:rPr>
              <a:t>Мефодовського</a:t>
            </a:r>
            <a:r>
              <a:rPr lang="uk-UA" sz="1400" dirty="0" smtClean="0">
                <a:latin typeface="Century Schoolbook" pitchFamily="18" charset="0"/>
              </a:rPr>
              <a:t> відчувається авторський хист і смак. Здається, що з багатющого словникового запасу української мови вибране </a:t>
            </a:r>
            <a:r>
              <a:rPr lang="uk-UA" sz="1400" dirty="0" err="1" smtClean="0">
                <a:latin typeface="Century Schoolbook" pitchFamily="18" charset="0"/>
              </a:rPr>
              <a:t>найчутливіше</a:t>
            </a:r>
            <a:r>
              <a:rPr lang="uk-UA" sz="1400" dirty="0" smtClean="0">
                <a:latin typeface="Century Schoolbook" pitchFamily="18" charset="0"/>
              </a:rPr>
              <a:t>.</a:t>
            </a:r>
            <a:endParaRPr lang="uk-UA" sz="1400" dirty="0">
              <a:latin typeface="Century Schoolbook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00" y="-34940"/>
            <a:ext cx="974720" cy="718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2869629" y="8661702"/>
            <a:ext cx="1371600" cy="486833"/>
          </a:xfrm>
        </p:spPr>
        <p:txBody>
          <a:bodyPr/>
          <a:lstStyle/>
          <a:p>
            <a:fld id="{FCAB3E35-C21E-4549-8938-CEBEB3DD134F}" type="slidenum">
              <a:rPr lang="uk-UA" smtClean="0"/>
              <a:pPr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60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4396</TotalTime>
  <Words>432</Words>
  <Application>Microsoft Office PowerPoint</Application>
  <PresentationFormat>Экран (4:3)</PresentationFormat>
  <Paragraphs>40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474</cp:revision>
  <dcterms:created xsi:type="dcterms:W3CDTF">2014-06-01T20:36:42Z</dcterms:created>
  <dcterms:modified xsi:type="dcterms:W3CDTF">2020-05-22T07:05:45Z</dcterms:modified>
</cp:coreProperties>
</file>